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60" r:id="rId8"/>
    <p:sldId id="261" r:id="rId9"/>
    <p:sldId id="274" r:id="rId10"/>
    <p:sldId id="275" r:id="rId11"/>
    <p:sldId id="273" r:id="rId12"/>
    <p:sldId id="278" r:id="rId13"/>
    <p:sldId id="279" r:id="rId14"/>
    <p:sldId id="280" r:id="rId15"/>
    <p:sldId id="281" r:id="rId16"/>
    <p:sldId id="282" r:id="rId17"/>
  </p:sldIdLst>
  <p:sldSz cx="18288000" cy="10287000"/>
  <p:notesSz cx="6858000" cy="9144000"/>
  <p:embeddedFontLst>
    <p:embeddedFont>
      <p:font typeface="Chau Philomene" panose="020B060402020202020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4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095" y="1028700"/>
            <a:ext cx="4135374" cy="8229600"/>
          </a:xfrm>
          <a:custGeom>
            <a:avLst/>
            <a:gdLst/>
            <a:ahLst/>
            <a:cxnLst/>
            <a:rect l="l" t="t" r="r" b="b"/>
            <a:pathLst>
              <a:path w="4135374" h="8229600">
                <a:moveTo>
                  <a:pt x="0" y="0"/>
                </a:moveTo>
                <a:lnTo>
                  <a:pt x="4135374" y="0"/>
                </a:lnTo>
                <a:lnTo>
                  <a:pt x="41353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244595" y="5790796"/>
            <a:ext cx="7935880" cy="4496204"/>
          </a:xfrm>
          <a:custGeom>
            <a:avLst/>
            <a:gdLst/>
            <a:ahLst/>
            <a:cxnLst/>
            <a:rect l="l" t="t" r="r" b="b"/>
            <a:pathLst>
              <a:path w="7935880" h="4496204">
                <a:moveTo>
                  <a:pt x="0" y="0"/>
                </a:moveTo>
                <a:lnTo>
                  <a:pt x="7935880" y="0"/>
                </a:lnTo>
                <a:lnTo>
                  <a:pt x="7935880" y="4496204"/>
                </a:lnTo>
                <a:lnTo>
                  <a:pt x="0" y="4496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13140031" y="428188"/>
            <a:ext cx="9290235" cy="8229600"/>
          </a:xfrm>
          <a:custGeom>
            <a:avLst/>
            <a:gdLst/>
            <a:ahLst/>
            <a:cxnLst/>
            <a:rect l="l" t="t" r="r" b="b"/>
            <a:pathLst>
              <a:path w="9290235" h="8229600">
                <a:moveTo>
                  <a:pt x="9290235" y="0"/>
                </a:moveTo>
                <a:lnTo>
                  <a:pt x="0" y="0"/>
                </a:lnTo>
                <a:lnTo>
                  <a:pt x="0" y="8229600"/>
                </a:lnTo>
                <a:lnTo>
                  <a:pt x="9290235" y="8229600"/>
                </a:lnTo>
                <a:lnTo>
                  <a:pt x="9290235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2358981" y="4240423"/>
            <a:ext cx="5336059" cy="5419697"/>
          </a:xfrm>
          <a:custGeom>
            <a:avLst/>
            <a:gdLst/>
            <a:ahLst/>
            <a:cxnLst/>
            <a:rect l="l" t="t" r="r" b="b"/>
            <a:pathLst>
              <a:path w="5336059" h="5419697">
                <a:moveTo>
                  <a:pt x="0" y="0"/>
                </a:moveTo>
                <a:lnTo>
                  <a:pt x="5336059" y="0"/>
                </a:lnTo>
                <a:lnTo>
                  <a:pt x="5336059" y="5419697"/>
                </a:lnTo>
                <a:lnTo>
                  <a:pt x="0" y="5419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354434" y="3416068"/>
            <a:ext cx="5579131" cy="151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ar-EG" sz="8799" spc="263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كِـ</a:t>
            </a:r>
            <a:r>
              <a:rPr lang="en-US" sz="8799" spc="263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8799" spc="263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42189" y="933450"/>
            <a:ext cx="4803623" cy="106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14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WELCOME TO OUR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lose up of a document&#10;&#10;AI-generated content may be incorrect.">
            <a:extLst>
              <a:ext uri="{FF2B5EF4-FFF2-40B4-BE49-F238E27FC236}">
                <a16:creationId xmlns:a16="http://schemas.microsoft.com/office/drawing/2014/main" id="{E2020220-3529-4FAB-4F00-38C2BC6EA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100"/>
            <a:ext cx="18288000" cy="796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66AE9-E6EB-3505-9A50-0F4B7D01B8B4}"/>
              </a:ext>
            </a:extLst>
          </p:cNvPr>
          <p:cNvSpPr txBox="1"/>
          <p:nvPr/>
        </p:nvSpPr>
        <p:spPr>
          <a:xfrm>
            <a:off x="1371600" y="419100"/>
            <a:ext cx="14097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The dataset contains almost 12,000 books. Here is a snapshot 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3798" y="2553485"/>
            <a:ext cx="9054202" cy="11017613"/>
          </a:xfrm>
          <a:custGeom>
            <a:avLst/>
            <a:gdLst/>
            <a:ahLst/>
            <a:cxnLst/>
            <a:rect l="l" t="t" r="r" b="b"/>
            <a:pathLst>
              <a:path w="9054202" h="11017613">
                <a:moveTo>
                  <a:pt x="0" y="0"/>
                </a:moveTo>
                <a:lnTo>
                  <a:pt x="9054202" y="0"/>
                </a:lnTo>
                <a:lnTo>
                  <a:pt x="9054202" y="11017613"/>
                </a:lnTo>
                <a:lnTo>
                  <a:pt x="0" y="110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02358" y="1268308"/>
            <a:ext cx="11408642" cy="1292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38"/>
              </a:lnSpc>
            </a:pPr>
            <a:r>
              <a:rPr lang="en-US" sz="7527" spc="225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HOW </a:t>
            </a:r>
            <a:r>
              <a:rPr lang="ar-EG" sz="7527" spc="225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كـ</a:t>
            </a:r>
            <a:r>
              <a:rPr lang="en-US" sz="7527" spc="225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7527" spc="225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 WORKS?</a:t>
            </a:r>
          </a:p>
        </p:txBody>
      </p:sp>
      <p:sp>
        <p:nvSpPr>
          <p:cNvPr id="4" name="AutoShape 4"/>
          <p:cNvSpPr/>
          <p:nvPr/>
        </p:nvSpPr>
        <p:spPr>
          <a:xfrm>
            <a:off x="402358" y="320098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02358" y="3527386"/>
            <a:ext cx="13551770" cy="549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-USER SIGNS IN</a:t>
            </a:r>
          </a:p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-SEARCHES OR SELECTS A BOOK</a:t>
            </a:r>
          </a:p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 -READS OR LISTENS VIA TTS </a:t>
            </a:r>
          </a:p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-SYSTEM TRACKS ACTIVITY</a:t>
            </a:r>
          </a:p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-RECOMMENDATION ENGINE UPDATES SUGGESTIONS </a:t>
            </a:r>
          </a:p>
          <a:p>
            <a:pPr algn="l">
              <a:lnSpc>
                <a:spcPts val="7276"/>
              </a:lnSpc>
            </a:pPr>
            <a:r>
              <a:rPr lang="en-US" sz="380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-ADMIN MONITORS CONTENT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31" y="4298657"/>
            <a:ext cx="119166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631836" y="5143500"/>
            <a:ext cx="4366665" cy="4683418"/>
          </a:xfrm>
          <a:custGeom>
            <a:avLst/>
            <a:gdLst/>
            <a:ahLst/>
            <a:cxnLst/>
            <a:rect l="l" t="t" r="r" b="b"/>
            <a:pathLst>
              <a:path w="4366665" h="4683418">
                <a:moveTo>
                  <a:pt x="0" y="0"/>
                </a:moveTo>
                <a:lnTo>
                  <a:pt x="4366665" y="0"/>
                </a:lnTo>
                <a:lnTo>
                  <a:pt x="4366665" y="4683418"/>
                </a:lnTo>
                <a:lnTo>
                  <a:pt x="0" y="468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1909526"/>
            <a:ext cx="15105846" cy="181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8"/>
              </a:lnSpc>
            </a:pPr>
            <a:r>
              <a:rPr lang="ar-EG" sz="5227" spc="156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كِـ</a:t>
            </a:r>
            <a:r>
              <a:rPr lang="en-US" sz="5227" spc="156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5227" spc="156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 ISN'T JUST A SITE — IT'S A SMARTER, MORE HUMAN WAY TO ENJOY BOOKS.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385544"/>
            <a:ext cx="13395396" cy="293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392" lvl="1" indent="-331696" algn="l">
              <a:lnSpc>
                <a:spcPts val="5868"/>
              </a:lnSpc>
              <a:buFont typeface="Arial"/>
              <a:buChar char="•"/>
            </a:pPr>
            <a:r>
              <a:rPr lang="en-US" sz="30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For global readers who prefer listening.</a:t>
            </a:r>
          </a:p>
          <a:p>
            <a:pPr marL="663392" lvl="1" indent="-331696" algn="l">
              <a:lnSpc>
                <a:spcPts val="5868"/>
              </a:lnSpc>
              <a:buFont typeface="Arial"/>
              <a:buChar char="•"/>
            </a:pPr>
            <a:r>
              <a:rPr lang="en-US" sz="30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For students needing smarter study tools.</a:t>
            </a:r>
          </a:p>
          <a:p>
            <a:pPr marL="663392" lvl="1" indent="-331696" algn="l">
              <a:lnSpc>
                <a:spcPts val="5868"/>
              </a:lnSpc>
              <a:buFont typeface="Arial"/>
              <a:buChar char="•"/>
            </a:pPr>
            <a:r>
              <a:rPr lang="en-US" sz="30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For curious minds who want community &amp; discussion Read, listen, connect — with </a:t>
            </a:r>
            <a:r>
              <a:rPr lang="ar-EG" sz="30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  <a:rtl/>
              </a:rPr>
              <a:t>كِـ</a:t>
            </a:r>
            <a:r>
              <a:rPr lang="en-US" sz="30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Tabook.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3798" y="2553485"/>
            <a:ext cx="9054202" cy="11017613"/>
          </a:xfrm>
          <a:custGeom>
            <a:avLst/>
            <a:gdLst/>
            <a:ahLst/>
            <a:cxnLst/>
            <a:rect l="l" t="t" r="r" b="b"/>
            <a:pathLst>
              <a:path w="9054202" h="11017613">
                <a:moveTo>
                  <a:pt x="0" y="0"/>
                </a:moveTo>
                <a:lnTo>
                  <a:pt x="9054202" y="0"/>
                </a:lnTo>
                <a:lnTo>
                  <a:pt x="9054202" y="11017613"/>
                </a:lnTo>
                <a:lnTo>
                  <a:pt x="0" y="110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571082" y="2175867"/>
            <a:ext cx="8831440" cy="306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 spc="26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FUTURE </a:t>
            </a:r>
          </a:p>
          <a:p>
            <a:pPr algn="l">
              <a:lnSpc>
                <a:spcPts val="12357"/>
              </a:lnSpc>
            </a:pPr>
            <a:r>
              <a:rPr lang="en-US" sz="8827" spc="26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WORK</a:t>
            </a:r>
          </a:p>
        </p:txBody>
      </p:sp>
      <p:sp>
        <p:nvSpPr>
          <p:cNvPr id="4" name="AutoShape 4"/>
          <p:cNvSpPr/>
          <p:nvPr/>
        </p:nvSpPr>
        <p:spPr>
          <a:xfrm>
            <a:off x="1571082" y="588385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71082" y="5960051"/>
            <a:ext cx="7187327" cy="110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7"/>
              </a:lnSpc>
            </a:pPr>
            <a:r>
              <a:rPr lang="en-US" sz="4799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OUR AMBITION..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300" y="1263901"/>
            <a:ext cx="15105846" cy="149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 spc="26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FUTURE WORK</a:t>
            </a:r>
          </a:p>
        </p:txBody>
      </p:sp>
      <p:sp>
        <p:nvSpPr>
          <p:cNvPr id="3" name="Freeform 3"/>
          <p:cNvSpPr/>
          <p:nvPr/>
        </p:nvSpPr>
        <p:spPr>
          <a:xfrm>
            <a:off x="11503141" y="4317707"/>
            <a:ext cx="7514441" cy="9143954"/>
          </a:xfrm>
          <a:custGeom>
            <a:avLst/>
            <a:gdLst/>
            <a:ahLst/>
            <a:cxnLst/>
            <a:rect l="l" t="t" r="r" b="b"/>
            <a:pathLst>
              <a:path w="7514441" h="9143954">
                <a:moveTo>
                  <a:pt x="0" y="0"/>
                </a:moveTo>
                <a:lnTo>
                  <a:pt x="7514441" y="0"/>
                </a:lnTo>
                <a:lnTo>
                  <a:pt x="7514441" y="9143954"/>
                </a:lnTo>
                <a:lnTo>
                  <a:pt x="0" y="9143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28600" y="2792524"/>
            <a:ext cx="14325600" cy="8630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1339" lvl="1" indent="-385670" algn="l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Deep Learning recommender engine for smarter suggestions.</a:t>
            </a:r>
          </a:p>
          <a:p>
            <a:pPr marL="771339" lvl="1" indent="-385670" algn="l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Mobile app version of </a:t>
            </a:r>
            <a:r>
              <a:rPr lang="ar-EG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  <a:rtl/>
              </a:rPr>
              <a:t>كِـ</a:t>
            </a: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  <a:rtl/>
              </a:rPr>
              <a:t>  </a:t>
            </a: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Tabook .</a:t>
            </a:r>
          </a:p>
          <a:p>
            <a:pPr marL="771339" lvl="1" indent="-385670" algn="l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Voice-based search , navigation and Sound E book Option .</a:t>
            </a:r>
          </a:p>
          <a:p>
            <a:pPr marL="771339" lvl="1" indent="-385670" algn="l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Advanced AI content moderation tools .</a:t>
            </a:r>
          </a:p>
          <a:p>
            <a:pPr marL="771339" lvl="1" indent="-385670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cs typeface="Poppins"/>
                <a:sym typeface="Poppins"/>
              </a:rPr>
              <a:t>We plan to integrate a group video meeting feature</a:t>
            </a:r>
          </a:p>
          <a:p>
            <a:pPr marL="771339" lvl="1" indent="-385670">
              <a:lnSpc>
                <a:spcPts val="6823"/>
              </a:lnSpc>
              <a:buFont typeface="Arial"/>
              <a:buChar char="•"/>
            </a:pPr>
            <a:r>
              <a:rPr lang="en-US" sz="3572" dirty="0">
                <a:solidFill>
                  <a:srgbClr val="8E572A"/>
                </a:solidFill>
                <a:latin typeface="Poppins"/>
                <a:cs typeface="Poppins"/>
                <a:sym typeface="Poppins"/>
              </a:rPr>
              <a:t>Finally we aim to improve platform</a:t>
            </a:r>
            <a:r>
              <a:rPr lang="ar-EG" sz="3572" dirty="0">
                <a:solidFill>
                  <a:srgbClr val="8E572A"/>
                </a:solidFill>
                <a:latin typeface="Poppins"/>
                <a:cs typeface="Poppins"/>
                <a:sym typeface="Poppins"/>
              </a:rPr>
              <a:t>’</a:t>
            </a:r>
            <a:r>
              <a:rPr lang="en-US" sz="3572" dirty="0">
                <a:solidFill>
                  <a:srgbClr val="8E572A"/>
                </a:solidFill>
                <a:latin typeface="Poppins"/>
                <a:cs typeface="Poppins"/>
                <a:sym typeface="Poppins"/>
              </a:rPr>
              <a:t>s experience for children.</a:t>
            </a:r>
          </a:p>
          <a:p>
            <a:pPr marL="385669" lvl="1">
              <a:lnSpc>
                <a:spcPts val="6823"/>
              </a:lnSpc>
            </a:pPr>
            <a:endParaRPr lang="en-GB" sz="3600" dirty="0">
              <a:solidFill>
                <a:srgbClr val="8E572A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marL="771339" lvl="1" indent="-385670">
              <a:lnSpc>
                <a:spcPts val="6823"/>
              </a:lnSpc>
              <a:buFont typeface="Arial"/>
              <a:buChar char="•"/>
            </a:pPr>
            <a:endParaRPr lang="en-US" sz="3572" dirty="0">
              <a:solidFill>
                <a:srgbClr val="8E572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48781" y="2694676"/>
            <a:ext cx="10610854" cy="680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RANA MOHAMED</a:t>
            </a:r>
          </a:p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SHAIMAA NABIL</a:t>
            </a:r>
          </a:p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FATMA AYMAN</a:t>
            </a:r>
          </a:p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MAHMOUD BADAWY</a:t>
            </a:r>
          </a:p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MAHMOUD TALAAT</a:t>
            </a:r>
          </a:p>
          <a:p>
            <a:pPr algn="ctr">
              <a:lnSpc>
                <a:spcPts val="9071"/>
              </a:lnSpc>
            </a:pPr>
            <a:r>
              <a:rPr lang="en-US" sz="4749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MOHAMED AMR</a:t>
            </a:r>
          </a:p>
        </p:txBody>
      </p:sp>
      <p:sp>
        <p:nvSpPr>
          <p:cNvPr id="3" name="Freeform 3"/>
          <p:cNvSpPr/>
          <p:nvPr/>
        </p:nvSpPr>
        <p:spPr>
          <a:xfrm>
            <a:off x="308455" y="2191926"/>
            <a:ext cx="3994816" cy="9091006"/>
          </a:xfrm>
          <a:custGeom>
            <a:avLst/>
            <a:gdLst/>
            <a:ahLst/>
            <a:cxnLst/>
            <a:rect l="l" t="t" r="r" b="b"/>
            <a:pathLst>
              <a:path w="3994816" h="9091006">
                <a:moveTo>
                  <a:pt x="0" y="0"/>
                </a:moveTo>
                <a:lnTo>
                  <a:pt x="3994816" y="0"/>
                </a:lnTo>
                <a:lnTo>
                  <a:pt x="3994816" y="9091006"/>
                </a:lnTo>
                <a:lnTo>
                  <a:pt x="0" y="909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181104" y="416368"/>
            <a:ext cx="6146209" cy="15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1"/>
              </a:lnSpc>
            </a:pPr>
            <a:r>
              <a:rPr lang="en-US" sz="7500" spc="225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PRESENTED BY</a:t>
            </a:r>
          </a:p>
        </p:txBody>
      </p:sp>
      <p:sp>
        <p:nvSpPr>
          <p:cNvPr id="5" name="Freeform 5"/>
          <p:cNvSpPr/>
          <p:nvPr/>
        </p:nvSpPr>
        <p:spPr>
          <a:xfrm>
            <a:off x="14526167" y="2471068"/>
            <a:ext cx="4916894" cy="3406066"/>
          </a:xfrm>
          <a:custGeom>
            <a:avLst/>
            <a:gdLst/>
            <a:ahLst/>
            <a:cxnLst/>
            <a:rect l="l" t="t" r="r" b="b"/>
            <a:pathLst>
              <a:path w="4916894" h="3406066">
                <a:moveTo>
                  <a:pt x="0" y="0"/>
                </a:moveTo>
                <a:lnTo>
                  <a:pt x="4916894" y="0"/>
                </a:lnTo>
                <a:lnTo>
                  <a:pt x="4916894" y="3406066"/>
                </a:lnTo>
                <a:lnTo>
                  <a:pt x="0" y="340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4236986" y="6313446"/>
            <a:ext cx="4960405" cy="3409151"/>
          </a:xfrm>
          <a:custGeom>
            <a:avLst/>
            <a:gdLst/>
            <a:ahLst/>
            <a:cxnLst/>
            <a:rect l="l" t="t" r="r" b="b"/>
            <a:pathLst>
              <a:path w="4960405" h="3409151">
                <a:moveTo>
                  <a:pt x="0" y="0"/>
                </a:moveTo>
                <a:lnTo>
                  <a:pt x="4960405" y="0"/>
                </a:lnTo>
                <a:lnTo>
                  <a:pt x="4960405" y="3409151"/>
                </a:lnTo>
                <a:lnTo>
                  <a:pt x="0" y="3409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12593" y="1430635"/>
            <a:ext cx="2283559" cy="113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179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29286" y="4235998"/>
            <a:ext cx="1450174" cy="108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18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94181" y="6582794"/>
            <a:ext cx="3730038" cy="75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9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FOR YOUR ATTENTION</a:t>
            </a:r>
          </a:p>
          <a:p>
            <a:pPr algn="ctr">
              <a:lnSpc>
                <a:spcPts val="4200"/>
              </a:lnSpc>
            </a:pPr>
            <a:endParaRPr lang="en-US" sz="3000" spc="90">
              <a:solidFill>
                <a:srgbClr val="8E572A"/>
              </a:solidFill>
              <a:latin typeface="Chau Philomene"/>
              <a:ea typeface="Chau Philomene"/>
              <a:cs typeface="Chau Philomene"/>
              <a:sym typeface="Chau Philomen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941471" y="4602873"/>
            <a:ext cx="4583584" cy="4655427"/>
          </a:xfrm>
          <a:custGeom>
            <a:avLst/>
            <a:gdLst/>
            <a:ahLst/>
            <a:cxnLst/>
            <a:rect l="l" t="t" r="r" b="b"/>
            <a:pathLst>
              <a:path w="4583584" h="4655427">
                <a:moveTo>
                  <a:pt x="0" y="0"/>
                </a:moveTo>
                <a:lnTo>
                  <a:pt x="4583584" y="0"/>
                </a:lnTo>
                <a:lnTo>
                  <a:pt x="4583584" y="4655427"/>
                </a:lnTo>
                <a:lnTo>
                  <a:pt x="0" y="465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928530" y="5649713"/>
            <a:ext cx="6276127" cy="3555844"/>
          </a:xfrm>
          <a:custGeom>
            <a:avLst/>
            <a:gdLst/>
            <a:ahLst/>
            <a:cxnLst/>
            <a:rect l="l" t="t" r="r" b="b"/>
            <a:pathLst>
              <a:path w="6276127" h="3555844">
                <a:moveTo>
                  <a:pt x="0" y="0"/>
                </a:moveTo>
                <a:lnTo>
                  <a:pt x="6276127" y="0"/>
                </a:lnTo>
                <a:lnTo>
                  <a:pt x="6276127" y="3555844"/>
                </a:lnTo>
                <a:lnTo>
                  <a:pt x="0" y="3555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1346960" y="1535410"/>
            <a:ext cx="5291288" cy="2944854"/>
          </a:xfrm>
          <a:custGeom>
            <a:avLst/>
            <a:gdLst/>
            <a:ahLst/>
            <a:cxnLst/>
            <a:rect l="l" t="t" r="r" b="b"/>
            <a:pathLst>
              <a:path w="5291288" h="2944854">
                <a:moveTo>
                  <a:pt x="0" y="0"/>
                </a:moveTo>
                <a:lnTo>
                  <a:pt x="5291288" y="0"/>
                </a:lnTo>
                <a:lnTo>
                  <a:pt x="5291288" y="2944854"/>
                </a:lnTo>
                <a:lnTo>
                  <a:pt x="0" y="2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3843885" y="1194317"/>
            <a:ext cx="3991645" cy="2765122"/>
          </a:xfrm>
          <a:custGeom>
            <a:avLst/>
            <a:gdLst/>
            <a:ahLst/>
            <a:cxnLst/>
            <a:rect l="l" t="t" r="r" b="b"/>
            <a:pathLst>
              <a:path w="3991645" h="2765122">
                <a:moveTo>
                  <a:pt x="0" y="0"/>
                </a:moveTo>
                <a:lnTo>
                  <a:pt x="3991646" y="0"/>
                </a:lnTo>
                <a:lnTo>
                  <a:pt x="3991646" y="2765121"/>
                </a:lnTo>
                <a:lnTo>
                  <a:pt x="0" y="2765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5651420" y="8037070"/>
            <a:ext cx="6615559" cy="115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99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SUPERVISED BY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99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DR/ MAI ELDEFRAWI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35798" y="1787424"/>
            <a:ext cx="9054202" cy="11017613"/>
          </a:xfrm>
          <a:custGeom>
            <a:avLst/>
            <a:gdLst/>
            <a:ahLst/>
            <a:cxnLst/>
            <a:rect l="l" t="t" r="r" b="b"/>
            <a:pathLst>
              <a:path w="9054202" h="11017613">
                <a:moveTo>
                  <a:pt x="0" y="0"/>
                </a:moveTo>
                <a:lnTo>
                  <a:pt x="9054202" y="0"/>
                </a:lnTo>
                <a:lnTo>
                  <a:pt x="9054202" y="11017613"/>
                </a:lnTo>
                <a:lnTo>
                  <a:pt x="0" y="110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571082" y="5960051"/>
            <a:ext cx="7187327" cy="110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7"/>
              </a:lnSpc>
            </a:pPr>
            <a:r>
              <a:rPr lang="en-US" sz="4799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WHY WE STARTED?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1082" y="2175867"/>
            <a:ext cx="8831440" cy="306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 spc="26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PROBLEM DEFINITION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571082" y="588385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8413" y="5242550"/>
            <a:ext cx="12402886" cy="293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1"/>
              </a:lnSpc>
            </a:pPr>
            <a:r>
              <a:rPr lang="en-US" sz="3100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ar-EG" sz="3100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  <a:rtl/>
              </a:rPr>
              <a:t>كِـ</a:t>
            </a:r>
            <a:r>
              <a:rPr lang="en-US" sz="3100" dirty="0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Tabook is your all-in-one smart eBook platform. We created a digital library that offers reading, listening, community interaction, and personalized recommendations — all in one place. </a:t>
            </a:r>
          </a:p>
        </p:txBody>
      </p:sp>
      <p:sp>
        <p:nvSpPr>
          <p:cNvPr id="3" name="Freeform 3"/>
          <p:cNvSpPr/>
          <p:nvPr/>
        </p:nvSpPr>
        <p:spPr>
          <a:xfrm>
            <a:off x="14664553" y="7471849"/>
            <a:ext cx="5744667" cy="1786451"/>
          </a:xfrm>
          <a:custGeom>
            <a:avLst/>
            <a:gdLst/>
            <a:ahLst/>
            <a:cxnLst/>
            <a:rect l="l" t="t" r="r" b="b"/>
            <a:pathLst>
              <a:path w="5744667" h="1786451">
                <a:moveTo>
                  <a:pt x="0" y="0"/>
                </a:moveTo>
                <a:lnTo>
                  <a:pt x="5744667" y="0"/>
                </a:lnTo>
                <a:lnTo>
                  <a:pt x="5744667" y="1786451"/>
                </a:lnTo>
                <a:lnTo>
                  <a:pt x="0" y="178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3767166"/>
            <a:ext cx="3694164" cy="6138339"/>
          </a:xfrm>
          <a:custGeom>
            <a:avLst/>
            <a:gdLst/>
            <a:ahLst/>
            <a:cxnLst/>
            <a:rect l="l" t="t" r="r" b="b"/>
            <a:pathLst>
              <a:path w="3694164" h="6138339">
                <a:moveTo>
                  <a:pt x="0" y="0"/>
                </a:moveTo>
                <a:lnTo>
                  <a:pt x="3694164" y="0"/>
                </a:lnTo>
                <a:lnTo>
                  <a:pt x="3694164" y="6138339"/>
                </a:lnTo>
                <a:lnTo>
                  <a:pt x="0" y="613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501806" y="535899"/>
            <a:ext cx="6642194" cy="5253371"/>
          </a:xfrm>
          <a:custGeom>
            <a:avLst/>
            <a:gdLst/>
            <a:ahLst/>
            <a:cxnLst/>
            <a:rect l="l" t="t" r="r" b="b"/>
            <a:pathLst>
              <a:path w="6642194" h="5253371">
                <a:moveTo>
                  <a:pt x="0" y="0"/>
                </a:moveTo>
                <a:lnTo>
                  <a:pt x="6642194" y="0"/>
                </a:lnTo>
                <a:lnTo>
                  <a:pt x="6642194" y="5253372"/>
                </a:lnTo>
                <a:lnTo>
                  <a:pt x="0" y="5253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010163" y="373974"/>
            <a:ext cx="9526723" cy="145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38"/>
              </a:lnSpc>
            </a:pPr>
            <a:r>
              <a:rPr lang="en-US" sz="8527" spc="255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WHY WE STARTED?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6967" y="1878106"/>
            <a:ext cx="5263196" cy="188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8"/>
              </a:lnSpc>
              <a:spcBef>
                <a:spcPct val="0"/>
              </a:spcBef>
            </a:pPr>
            <a:r>
              <a:rPr lang="en-US" sz="3627" spc="108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TIRED OF BORING PDF READERS AND MESSY BOOK PLATFORMS?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3882" y="699265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463450" y="7411656"/>
            <a:ext cx="4613696" cy="2600447"/>
          </a:xfrm>
          <a:custGeom>
            <a:avLst/>
            <a:gdLst/>
            <a:ahLst/>
            <a:cxnLst/>
            <a:rect l="l" t="t" r="r" b="b"/>
            <a:pathLst>
              <a:path w="4613696" h="2600447">
                <a:moveTo>
                  <a:pt x="0" y="0"/>
                </a:moveTo>
                <a:lnTo>
                  <a:pt x="4613696" y="0"/>
                </a:lnTo>
                <a:lnTo>
                  <a:pt x="4613696" y="2600447"/>
                </a:lnTo>
                <a:lnTo>
                  <a:pt x="0" y="260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3434423"/>
            <a:ext cx="10833442" cy="311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 spc="264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WHY </a:t>
            </a:r>
            <a:r>
              <a:rPr lang="ar-EG" sz="8827" spc="264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كِـ</a:t>
            </a:r>
            <a:r>
              <a:rPr lang="en-US" sz="8827" spc="264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8827" spc="264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 IS DIFFERENT ?</a:t>
            </a:r>
          </a:p>
        </p:txBody>
      </p:sp>
      <p:sp>
        <p:nvSpPr>
          <p:cNvPr id="5" name="Freeform 5"/>
          <p:cNvSpPr/>
          <p:nvPr/>
        </p:nvSpPr>
        <p:spPr>
          <a:xfrm>
            <a:off x="13003517" y="1028700"/>
            <a:ext cx="4783334" cy="6308954"/>
          </a:xfrm>
          <a:custGeom>
            <a:avLst/>
            <a:gdLst/>
            <a:ahLst/>
            <a:cxnLst/>
            <a:rect l="l" t="t" r="r" b="b"/>
            <a:pathLst>
              <a:path w="4783334" h="6308954">
                <a:moveTo>
                  <a:pt x="0" y="0"/>
                </a:moveTo>
                <a:lnTo>
                  <a:pt x="4783335" y="0"/>
                </a:lnTo>
                <a:lnTo>
                  <a:pt x="4783335" y="6308954"/>
                </a:lnTo>
                <a:lnTo>
                  <a:pt x="0" y="6308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06" y="1028700"/>
            <a:ext cx="11249475" cy="10247249"/>
          </a:xfrm>
          <a:custGeom>
            <a:avLst/>
            <a:gdLst/>
            <a:ahLst/>
            <a:cxnLst/>
            <a:rect l="l" t="t" r="r" b="b"/>
            <a:pathLst>
              <a:path w="11249475" h="10247249">
                <a:moveTo>
                  <a:pt x="0" y="0"/>
                </a:moveTo>
                <a:lnTo>
                  <a:pt x="11249475" y="0"/>
                </a:lnTo>
                <a:lnTo>
                  <a:pt x="11249475" y="10247249"/>
                </a:lnTo>
                <a:lnTo>
                  <a:pt x="0" y="1024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054532" y="1269600"/>
            <a:ext cx="8346273" cy="8844798"/>
          </a:xfrm>
          <a:custGeom>
            <a:avLst/>
            <a:gdLst/>
            <a:ahLst/>
            <a:cxnLst/>
            <a:rect l="l" t="t" r="r" b="b"/>
            <a:pathLst>
              <a:path w="8346273" h="8844798">
                <a:moveTo>
                  <a:pt x="0" y="0"/>
                </a:moveTo>
                <a:lnTo>
                  <a:pt x="8346273" y="0"/>
                </a:lnTo>
                <a:lnTo>
                  <a:pt x="8346273" y="8844798"/>
                </a:lnTo>
                <a:lnTo>
                  <a:pt x="0" y="8844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 flipV="1">
            <a:off x="11227669" y="1324296"/>
            <a:ext cx="0" cy="879010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384110" y="50522"/>
            <a:ext cx="1409486" cy="1353107"/>
          </a:xfrm>
          <a:custGeom>
            <a:avLst/>
            <a:gdLst/>
            <a:ahLst/>
            <a:cxnLst/>
            <a:rect l="l" t="t" r="r" b="b"/>
            <a:pathLst>
              <a:path w="1409486" h="1353107">
                <a:moveTo>
                  <a:pt x="0" y="0"/>
                </a:moveTo>
                <a:lnTo>
                  <a:pt x="1409486" y="0"/>
                </a:lnTo>
                <a:lnTo>
                  <a:pt x="1409486" y="1353106"/>
                </a:lnTo>
                <a:lnTo>
                  <a:pt x="0" y="1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404069" y="1635971"/>
            <a:ext cx="794323" cy="621558"/>
          </a:xfrm>
          <a:custGeom>
            <a:avLst/>
            <a:gdLst/>
            <a:ahLst/>
            <a:cxnLst/>
            <a:rect l="l" t="t" r="r" b="b"/>
            <a:pathLst>
              <a:path w="794323" h="621558">
                <a:moveTo>
                  <a:pt x="0" y="0"/>
                </a:moveTo>
                <a:lnTo>
                  <a:pt x="794324" y="0"/>
                </a:lnTo>
                <a:lnTo>
                  <a:pt x="794324" y="621558"/>
                </a:lnTo>
                <a:lnTo>
                  <a:pt x="0" y="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8603828" y="3326109"/>
            <a:ext cx="1780282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BASED ON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USER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70515" y="5016944"/>
            <a:ext cx="270599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FULL POSTS AND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MESSAGING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5077" y="8825180"/>
            <a:ext cx="275778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ADVANCED TOOLS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7404069" y="3383259"/>
            <a:ext cx="794323" cy="621558"/>
          </a:xfrm>
          <a:custGeom>
            <a:avLst/>
            <a:gdLst/>
            <a:ahLst/>
            <a:cxnLst/>
            <a:rect l="l" t="t" r="r" b="b"/>
            <a:pathLst>
              <a:path w="794323" h="621558">
                <a:moveTo>
                  <a:pt x="0" y="0"/>
                </a:moveTo>
                <a:lnTo>
                  <a:pt x="794324" y="0"/>
                </a:lnTo>
                <a:lnTo>
                  <a:pt x="794324" y="621558"/>
                </a:lnTo>
                <a:lnTo>
                  <a:pt x="0" y="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7404069" y="5093851"/>
            <a:ext cx="794323" cy="621558"/>
          </a:xfrm>
          <a:custGeom>
            <a:avLst/>
            <a:gdLst/>
            <a:ahLst/>
            <a:cxnLst/>
            <a:rect l="l" t="t" r="r" b="b"/>
            <a:pathLst>
              <a:path w="794323" h="621558">
                <a:moveTo>
                  <a:pt x="0" y="0"/>
                </a:moveTo>
                <a:lnTo>
                  <a:pt x="794324" y="0"/>
                </a:lnTo>
                <a:lnTo>
                  <a:pt x="794324" y="621558"/>
                </a:lnTo>
                <a:lnTo>
                  <a:pt x="0" y="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7404069" y="7153084"/>
            <a:ext cx="794323" cy="621558"/>
          </a:xfrm>
          <a:custGeom>
            <a:avLst/>
            <a:gdLst/>
            <a:ahLst/>
            <a:cxnLst/>
            <a:rect l="l" t="t" r="r" b="b"/>
            <a:pathLst>
              <a:path w="794323" h="621558">
                <a:moveTo>
                  <a:pt x="0" y="0"/>
                </a:moveTo>
                <a:lnTo>
                  <a:pt x="794324" y="0"/>
                </a:lnTo>
                <a:lnTo>
                  <a:pt x="794324" y="621558"/>
                </a:lnTo>
                <a:lnTo>
                  <a:pt x="0" y="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7404069" y="8791896"/>
            <a:ext cx="794323" cy="621558"/>
          </a:xfrm>
          <a:custGeom>
            <a:avLst/>
            <a:gdLst/>
            <a:ahLst/>
            <a:cxnLst/>
            <a:rect l="l" t="t" r="r" b="b"/>
            <a:pathLst>
              <a:path w="794323" h="621558">
                <a:moveTo>
                  <a:pt x="0" y="0"/>
                </a:moveTo>
                <a:lnTo>
                  <a:pt x="794324" y="0"/>
                </a:lnTo>
                <a:lnTo>
                  <a:pt x="794324" y="621558"/>
                </a:lnTo>
                <a:lnTo>
                  <a:pt x="0" y="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1444950" y="1597204"/>
            <a:ext cx="598148" cy="598148"/>
          </a:xfrm>
          <a:custGeom>
            <a:avLst/>
            <a:gdLst/>
            <a:ahLst/>
            <a:cxnLst/>
            <a:rect l="l" t="t" r="r" b="b"/>
            <a:pathLst>
              <a:path w="598148" h="598148">
                <a:moveTo>
                  <a:pt x="0" y="0"/>
                </a:moveTo>
                <a:lnTo>
                  <a:pt x="598148" y="0"/>
                </a:lnTo>
                <a:lnTo>
                  <a:pt x="598148" y="598148"/>
                </a:lnTo>
                <a:lnTo>
                  <a:pt x="0" y="59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12043098" y="368300"/>
            <a:ext cx="3095476" cy="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spc="93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OTHER PLATFORMS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31978" y="358775"/>
            <a:ext cx="3224248" cy="6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ar-EG" sz="3999" spc="119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كِـ</a:t>
            </a:r>
            <a:r>
              <a:rPr lang="en-US" sz="3999" spc="119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3999" spc="119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40892" y="1889600"/>
            <a:ext cx="267712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TEXT-TO-SPEECH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0672" y="1779131"/>
            <a:ext cx="18932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BUILT-IN AI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578" y="1631472"/>
            <a:ext cx="27368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NOT INTEGRATED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08614" y="3538516"/>
            <a:ext cx="4013448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84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SMART RECOMMENDATIONS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54748" y="3318633"/>
            <a:ext cx="2611338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STATIC/POPULAR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BOOKS ONLY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7097" y="5229352"/>
            <a:ext cx="388471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84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COMMUNITY INTERACTION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35694" y="5077963"/>
            <a:ext cx="2558951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ONLY REVIEWS/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COMMENTS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97380" y="7210762"/>
            <a:ext cx="6363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52227" y="7146347"/>
            <a:ext cx="1301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LIMITED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10493" y="8859099"/>
            <a:ext cx="2548086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spc="87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BASIC OR NONE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32535" y="7295324"/>
            <a:ext cx="32212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84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MULTILINGUAL READY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32535" y="8859099"/>
            <a:ext cx="347617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84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ADMIN CONTROL PANEL</a:t>
            </a:r>
          </a:p>
        </p:txBody>
      </p:sp>
      <p:sp>
        <p:nvSpPr>
          <p:cNvPr id="29" name="Freeform 29"/>
          <p:cNvSpPr/>
          <p:nvPr/>
        </p:nvSpPr>
        <p:spPr>
          <a:xfrm>
            <a:off x="11444950" y="3500917"/>
            <a:ext cx="598148" cy="598148"/>
          </a:xfrm>
          <a:custGeom>
            <a:avLst/>
            <a:gdLst/>
            <a:ahLst/>
            <a:cxnLst/>
            <a:rect l="l" t="t" r="r" b="b"/>
            <a:pathLst>
              <a:path w="598148" h="598148">
                <a:moveTo>
                  <a:pt x="0" y="0"/>
                </a:moveTo>
                <a:lnTo>
                  <a:pt x="598148" y="0"/>
                </a:lnTo>
                <a:lnTo>
                  <a:pt x="598148" y="598148"/>
                </a:lnTo>
                <a:lnTo>
                  <a:pt x="0" y="59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1580094" y="5143500"/>
            <a:ext cx="598148" cy="598148"/>
          </a:xfrm>
          <a:custGeom>
            <a:avLst/>
            <a:gdLst/>
            <a:ahLst/>
            <a:cxnLst/>
            <a:rect l="l" t="t" r="r" b="b"/>
            <a:pathLst>
              <a:path w="598148" h="598148">
                <a:moveTo>
                  <a:pt x="0" y="0"/>
                </a:moveTo>
                <a:lnTo>
                  <a:pt x="598148" y="0"/>
                </a:lnTo>
                <a:lnTo>
                  <a:pt x="598148" y="598148"/>
                </a:lnTo>
                <a:lnTo>
                  <a:pt x="0" y="59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>
            <a:off x="11580094" y="7086745"/>
            <a:ext cx="598148" cy="598148"/>
          </a:xfrm>
          <a:custGeom>
            <a:avLst/>
            <a:gdLst/>
            <a:ahLst/>
            <a:cxnLst/>
            <a:rect l="l" t="t" r="r" b="b"/>
            <a:pathLst>
              <a:path w="598148" h="598148">
                <a:moveTo>
                  <a:pt x="0" y="0"/>
                </a:moveTo>
                <a:lnTo>
                  <a:pt x="598148" y="0"/>
                </a:lnTo>
                <a:lnTo>
                  <a:pt x="598148" y="598148"/>
                </a:lnTo>
                <a:lnTo>
                  <a:pt x="0" y="59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>
            <a:off x="11580094" y="8781387"/>
            <a:ext cx="598148" cy="598148"/>
          </a:xfrm>
          <a:custGeom>
            <a:avLst/>
            <a:gdLst/>
            <a:ahLst/>
            <a:cxnLst/>
            <a:rect l="l" t="t" r="r" b="b"/>
            <a:pathLst>
              <a:path w="598148" h="598148">
                <a:moveTo>
                  <a:pt x="0" y="0"/>
                </a:moveTo>
                <a:lnTo>
                  <a:pt x="598148" y="0"/>
                </a:lnTo>
                <a:lnTo>
                  <a:pt x="598148" y="598148"/>
                </a:lnTo>
                <a:lnTo>
                  <a:pt x="0" y="59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33798" y="2553485"/>
            <a:ext cx="9054202" cy="11017613"/>
          </a:xfrm>
          <a:custGeom>
            <a:avLst/>
            <a:gdLst/>
            <a:ahLst/>
            <a:cxnLst/>
            <a:rect l="l" t="t" r="r" b="b"/>
            <a:pathLst>
              <a:path w="9054202" h="11017613">
                <a:moveTo>
                  <a:pt x="0" y="0"/>
                </a:moveTo>
                <a:lnTo>
                  <a:pt x="9054202" y="0"/>
                </a:lnTo>
                <a:lnTo>
                  <a:pt x="9054202" y="11017613"/>
                </a:lnTo>
                <a:lnTo>
                  <a:pt x="0" y="110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571082" y="4060196"/>
            <a:ext cx="8831440" cy="120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8"/>
              </a:lnSpc>
            </a:pPr>
            <a:r>
              <a:rPr lang="en-US" sz="7027" spc="21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CORE FEATURES </a:t>
            </a:r>
          </a:p>
        </p:txBody>
      </p:sp>
      <p:sp>
        <p:nvSpPr>
          <p:cNvPr id="4" name="AutoShape 4"/>
          <p:cNvSpPr/>
          <p:nvPr/>
        </p:nvSpPr>
        <p:spPr>
          <a:xfrm>
            <a:off x="1571082" y="588385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571082" y="5960051"/>
            <a:ext cx="7187327" cy="226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7"/>
              </a:lnSpc>
            </a:pPr>
            <a:r>
              <a:rPr lang="en-US" sz="4799">
                <a:solidFill>
                  <a:srgbClr val="8E572A"/>
                </a:solidFill>
                <a:latin typeface="Poppins"/>
                <a:ea typeface="Poppins"/>
                <a:cs typeface="Poppins"/>
                <a:sym typeface="Poppins"/>
              </a:rPr>
              <a:t>OUR PROJECT CORE FEATURES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318112" y="5481480"/>
            <a:ext cx="6276127" cy="3555844"/>
          </a:xfrm>
          <a:custGeom>
            <a:avLst/>
            <a:gdLst/>
            <a:ahLst/>
            <a:cxnLst/>
            <a:rect l="l" t="t" r="r" b="b"/>
            <a:pathLst>
              <a:path w="6276127" h="3555844">
                <a:moveTo>
                  <a:pt x="6276126" y="0"/>
                </a:moveTo>
                <a:lnTo>
                  <a:pt x="0" y="0"/>
                </a:lnTo>
                <a:lnTo>
                  <a:pt x="0" y="3555843"/>
                </a:lnTo>
                <a:lnTo>
                  <a:pt x="6276126" y="3555843"/>
                </a:lnTo>
                <a:lnTo>
                  <a:pt x="62761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769826" y="1538501"/>
            <a:ext cx="4017497" cy="4080467"/>
          </a:xfrm>
          <a:custGeom>
            <a:avLst/>
            <a:gdLst/>
            <a:ahLst/>
            <a:cxnLst/>
            <a:rect l="l" t="t" r="r" b="b"/>
            <a:pathLst>
              <a:path w="4017497" h="4080467">
                <a:moveTo>
                  <a:pt x="0" y="0"/>
                </a:moveTo>
                <a:lnTo>
                  <a:pt x="4017497" y="0"/>
                </a:lnTo>
                <a:lnTo>
                  <a:pt x="4017497" y="4080467"/>
                </a:lnTo>
                <a:lnTo>
                  <a:pt x="0" y="408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95959" y="2346899"/>
            <a:ext cx="6034450" cy="3521924"/>
          </a:xfrm>
          <a:custGeom>
            <a:avLst/>
            <a:gdLst/>
            <a:ahLst/>
            <a:cxnLst/>
            <a:rect l="l" t="t" r="r" b="b"/>
            <a:pathLst>
              <a:path w="6034450" h="3521924">
                <a:moveTo>
                  <a:pt x="0" y="0"/>
                </a:moveTo>
                <a:lnTo>
                  <a:pt x="6034450" y="0"/>
                </a:lnTo>
                <a:lnTo>
                  <a:pt x="6034450" y="3521925"/>
                </a:lnTo>
                <a:lnTo>
                  <a:pt x="0" y="352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5" name="Freeform 5"/>
          <p:cNvSpPr/>
          <p:nvPr/>
        </p:nvSpPr>
        <p:spPr>
          <a:xfrm>
            <a:off x="1195959" y="6240054"/>
            <a:ext cx="6034450" cy="3521924"/>
          </a:xfrm>
          <a:custGeom>
            <a:avLst/>
            <a:gdLst/>
            <a:ahLst/>
            <a:cxnLst/>
            <a:rect l="l" t="t" r="r" b="b"/>
            <a:pathLst>
              <a:path w="6034450" h="3521924">
                <a:moveTo>
                  <a:pt x="0" y="0"/>
                </a:moveTo>
                <a:lnTo>
                  <a:pt x="6034450" y="0"/>
                </a:lnTo>
                <a:lnTo>
                  <a:pt x="6034450" y="3521925"/>
                </a:lnTo>
                <a:lnTo>
                  <a:pt x="0" y="352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642142" y="262919"/>
            <a:ext cx="8831440" cy="120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8"/>
              </a:lnSpc>
            </a:pPr>
            <a:r>
              <a:rPr lang="en-US" sz="7027" spc="21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CORE FEATURES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9835" y="2289749"/>
            <a:ext cx="9003143" cy="51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  <a:spcBef>
                <a:spcPct val="0"/>
              </a:spcBef>
            </a:pPr>
            <a:r>
              <a:rPr lang="en-US" sz="3027" spc="9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READ BOOKS ONLINE (SEARCH, BROWSE, FAVORITE)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31071" y="3712566"/>
            <a:ext cx="9790994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98"/>
              </a:lnSpc>
              <a:spcBef>
                <a:spcPct val="0"/>
              </a:spcBef>
            </a:pPr>
            <a:r>
              <a:rPr lang="en-US" sz="3200" spc="87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COMMUNITIES: POSTS, COMMENTS, PRIVATE MESSAGES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3911" y="7607169"/>
            <a:ext cx="100333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PERSONALIZED BOOK RECOMMENDATIONSAND AI MODERATOR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8949" y="5108944"/>
            <a:ext cx="83056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DASHBOARD WITH READING STATS AND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3373" y="6201609"/>
            <a:ext cx="115664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9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 ADMIN DASHBOARD: BOOK/USER MANAGEMENT, CONTENT MODERATION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6D907-CFCB-9A48-61EF-F86479EACC7E}"/>
              </a:ext>
            </a:extLst>
          </p:cNvPr>
          <p:cNvSpPr txBox="1"/>
          <p:nvPr/>
        </p:nvSpPr>
        <p:spPr>
          <a:xfrm>
            <a:off x="1982845" y="9040211"/>
            <a:ext cx="11738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spc="9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TEXT-TO-SPEECH (AI-POWERED VOICE READING ) </a:t>
            </a:r>
            <a:endParaRPr lang="en-GB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250852"/>
            <a:ext cx="20446092" cy="588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We used artificial intelligence to enhance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the reading experience: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.Text-to-Speech: Convert book content into natural-sounding audio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. Recommendation System: Suggest books based on user behavior, interests,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 and activity history Personalized and inclusive for all reader types.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.AI Based Moderator:  to automatically detect and filter toxic or inappropriate</a:t>
            </a:r>
          </a:p>
          <a:p>
            <a:pPr algn="l">
              <a:lnSpc>
                <a:spcPts val="6684"/>
              </a:lnSpc>
            </a:pPr>
            <a:r>
              <a:rPr lang="en-US" sz="3499" b="1">
                <a:solidFill>
                  <a:srgbClr val="8E572A"/>
                </a:solidFill>
                <a:latin typeface="Poppins Bold"/>
                <a:ea typeface="Poppins Bold"/>
                <a:cs typeface="Poppins Bold"/>
                <a:sym typeface="Poppins Bold"/>
              </a:rPr>
              <a:t>      user posts using natural language processing.</a:t>
            </a:r>
          </a:p>
        </p:txBody>
      </p:sp>
      <p:sp>
        <p:nvSpPr>
          <p:cNvPr id="3" name="Freeform 3"/>
          <p:cNvSpPr/>
          <p:nvPr/>
        </p:nvSpPr>
        <p:spPr>
          <a:xfrm>
            <a:off x="16321020" y="8562078"/>
            <a:ext cx="3280157" cy="2070045"/>
          </a:xfrm>
          <a:custGeom>
            <a:avLst/>
            <a:gdLst/>
            <a:ahLst/>
            <a:cxnLst/>
            <a:rect l="l" t="t" r="r" b="b"/>
            <a:pathLst>
              <a:path w="3280157" h="2070045">
                <a:moveTo>
                  <a:pt x="0" y="0"/>
                </a:moveTo>
                <a:lnTo>
                  <a:pt x="3280157" y="0"/>
                </a:lnTo>
                <a:lnTo>
                  <a:pt x="3280157" y="2070045"/>
                </a:lnTo>
                <a:lnTo>
                  <a:pt x="0" y="2070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600801" y="1691164"/>
            <a:ext cx="3071514" cy="3652777"/>
          </a:xfrm>
          <a:custGeom>
            <a:avLst/>
            <a:gdLst/>
            <a:ahLst/>
            <a:cxnLst/>
            <a:rect l="l" t="t" r="r" b="b"/>
            <a:pathLst>
              <a:path w="3071514" h="3652777">
                <a:moveTo>
                  <a:pt x="0" y="0"/>
                </a:moveTo>
                <a:lnTo>
                  <a:pt x="3071514" y="0"/>
                </a:lnTo>
                <a:lnTo>
                  <a:pt x="3071514" y="3652777"/>
                </a:lnTo>
                <a:lnTo>
                  <a:pt x="0" y="3652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94955" y="676475"/>
            <a:ext cx="15105846" cy="120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21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POWER OF AI IN </a:t>
            </a:r>
            <a:r>
              <a:rPr lang="ar-EG" sz="7000" spc="21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كِـ</a:t>
            </a:r>
            <a:r>
              <a:rPr lang="en-US" sz="7000" spc="21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  <a:rtl/>
              </a:rPr>
              <a:t>  </a:t>
            </a:r>
            <a:r>
              <a:rPr lang="en-US" sz="7000" spc="210" dirty="0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TABOOK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3882" y="699265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477976" y="1028700"/>
            <a:ext cx="7426024" cy="7972281"/>
          </a:xfrm>
          <a:custGeom>
            <a:avLst/>
            <a:gdLst/>
            <a:ahLst/>
            <a:cxnLst/>
            <a:rect l="l" t="t" r="r" b="b"/>
            <a:pathLst>
              <a:path w="7426024" h="7972281">
                <a:moveTo>
                  <a:pt x="0" y="0"/>
                </a:moveTo>
                <a:lnTo>
                  <a:pt x="7426025" y="0"/>
                </a:lnTo>
                <a:lnTo>
                  <a:pt x="7426025" y="7972281"/>
                </a:lnTo>
                <a:lnTo>
                  <a:pt x="0" y="7972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293882" y="4981575"/>
            <a:ext cx="10833442" cy="149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57"/>
              </a:lnSpc>
            </a:pPr>
            <a:r>
              <a:rPr lang="en-US" sz="8827" spc="264">
                <a:solidFill>
                  <a:srgbClr val="8E572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OUR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424</Words>
  <Application>Microsoft Office PowerPoint</Application>
  <PresentationFormat>Custom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 Bold</vt:lpstr>
      <vt:lpstr>Times New Roman</vt:lpstr>
      <vt:lpstr>Arial</vt:lpstr>
      <vt:lpstr>Chau Philomene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Creative Illustration Book Club Presentation</dc:title>
  <dc:creator>RANA</dc:creator>
  <cp:lastModifiedBy>Mahmood 20210857</cp:lastModifiedBy>
  <cp:revision>4</cp:revision>
  <dcterms:created xsi:type="dcterms:W3CDTF">2006-08-16T00:00:00Z</dcterms:created>
  <dcterms:modified xsi:type="dcterms:W3CDTF">2025-06-14T23:58:00Z</dcterms:modified>
  <dc:identifier>DAGqLnVm4gI</dc:identifier>
</cp:coreProperties>
</file>